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8" r:id="rId13"/>
    <p:sldId id="271" r:id="rId14"/>
    <p:sldId id="272" r:id="rId15"/>
    <p:sldId id="267" r:id="rId16"/>
    <p:sldId id="270" r:id="rId17"/>
  </p:sldIdLst>
  <p:sldSz cx="9144000" cy="5143500" type="screen16x9"/>
  <p:notesSz cx="6858000" cy="9144000"/>
  <p:embeddedFontLst>
    <p:embeddedFont>
      <p:font typeface="Economica" panose="020B0604020202020204" charset="0"/>
      <p:regular r:id="rId19"/>
      <p:bold r:id="rId20"/>
      <p:italic r:id="rId21"/>
      <p:boldItalic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Sameen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b2483f5424_3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b2483f5424_3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b3f868abd1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b3f868abd1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Chu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b2483f5424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b2483f5424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b3f868abd1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b3f868abd1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35849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b2483f542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b2483f542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b2483f542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b2483f542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b3f868abd1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b3f868abd1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a91a76101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a91a76101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Sameen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ae1a6c264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ae1a6c264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Sameen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ae1a6c26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ae1a6c26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Sameen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a91a76101e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a91a76101e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Sameen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b3f868abd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b3f868abd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Sameen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b3f868abd1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b3f868abd1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Sameen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a91a76101e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a91a76101e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Andeza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b3f868abd1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b3f868abd1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Andeza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3"/>
          <p:cNvPicPr preferRelativeResize="0"/>
          <p:nvPr/>
        </p:nvPicPr>
        <p:blipFill rotWithShape="1">
          <a:blip r:embed="rId3">
            <a:alphaModFix/>
          </a:blip>
          <a:srcRect r="52685" b="52678"/>
          <a:stretch/>
        </p:blipFill>
        <p:spPr>
          <a:xfrm>
            <a:off x="-429400" y="-30725"/>
            <a:ext cx="3226076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813" y="-30737"/>
            <a:ext cx="6818176" cy="5204973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351300" y="749225"/>
            <a:ext cx="4475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SzPts val="990"/>
              <a:buNone/>
            </a:pPr>
            <a:r>
              <a:rPr lang="en" sz="3345"/>
              <a:t>TORONTO HOUSING MARKET</a:t>
            </a:r>
            <a:endParaRPr sz="5280"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5604275" y="4359755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Chu, Andreza and Sameen </a:t>
            </a:r>
            <a:endParaRPr/>
          </a:p>
        </p:txBody>
      </p:sp>
      <p:sp>
        <p:nvSpPr>
          <p:cNvPr id="66" name="Google Shape;66;p13"/>
          <p:cNvSpPr txBox="1"/>
          <p:nvPr/>
        </p:nvSpPr>
        <p:spPr>
          <a:xfrm>
            <a:off x="351300" y="1431775"/>
            <a:ext cx="4657200" cy="5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145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AFFORDABILITY REMAINS AT A CRISIS LEVEL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" name="Google Shape;67;p13"/>
          <p:cNvSpPr/>
          <p:nvPr/>
        </p:nvSpPr>
        <p:spPr>
          <a:xfrm>
            <a:off x="-185675" y="-36025"/>
            <a:ext cx="304800" cy="5143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/>
          <p:nvPr/>
        </p:nvSpPr>
        <p:spPr>
          <a:xfrm>
            <a:off x="-73025" y="322917"/>
            <a:ext cx="9216900" cy="621600"/>
          </a:xfrm>
          <a:prstGeom prst="rect">
            <a:avLst/>
          </a:prstGeom>
          <a:solidFill>
            <a:srgbClr val="D46C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title"/>
          </p:nvPr>
        </p:nvSpPr>
        <p:spPr>
          <a:xfrm>
            <a:off x="165425" y="322925"/>
            <a:ext cx="9484500" cy="62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50">
                <a:solidFill>
                  <a:schemeClr val="lt1"/>
                </a:solidFill>
              </a:rPr>
              <a:t>Average Price of the top 5 most expensive area vs bottom 5 cheapest area</a:t>
            </a:r>
            <a:endParaRPr sz="2950">
              <a:solidFill>
                <a:schemeClr val="lt1"/>
              </a:solidFill>
            </a:endParaRPr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25" y="1289854"/>
            <a:ext cx="4440114" cy="3166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719" y="1289850"/>
            <a:ext cx="4291055" cy="316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/>
          <p:nvPr/>
        </p:nvSpPr>
        <p:spPr>
          <a:xfrm>
            <a:off x="-73025" y="817200"/>
            <a:ext cx="2340300" cy="1036800"/>
          </a:xfrm>
          <a:prstGeom prst="rect">
            <a:avLst/>
          </a:prstGeom>
          <a:solidFill>
            <a:srgbClr val="D46C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title"/>
          </p:nvPr>
        </p:nvSpPr>
        <p:spPr>
          <a:xfrm>
            <a:off x="365775" y="817325"/>
            <a:ext cx="1816200" cy="10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80">
                <a:solidFill>
                  <a:schemeClr val="lt1"/>
                </a:solidFill>
              </a:rPr>
              <a:t>AMENITIES</a:t>
            </a:r>
            <a:endParaRPr sz="2680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80">
                <a:solidFill>
                  <a:schemeClr val="lt1"/>
                </a:solidFill>
              </a:rPr>
              <a:t>in Toronto Area</a:t>
            </a:r>
            <a:endParaRPr sz="2680">
              <a:solidFill>
                <a:schemeClr val="lt1"/>
              </a:solidFill>
            </a:endParaRPr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5" y="3324525"/>
            <a:ext cx="3028525" cy="147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8950" y="169550"/>
            <a:ext cx="6079526" cy="462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/>
          <p:nvPr/>
        </p:nvSpPr>
        <p:spPr>
          <a:xfrm rot="5400000">
            <a:off x="4497900" y="468300"/>
            <a:ext cx="148200" cy="9202200"/>
          </a:xfrm>
          <a:prstGeom prst="rect">
            <a:avLst/>
          </a:prstGeom>
          <a:solidFill>
            <a:srgbClr val="D46C42"/>
          </a:solidFill>
          <a:ln w="9525" cap="flat" cmpd="sng">
            <a:solidFill>
              <a:srgbClr val="DD55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8" y="1650025"/>
            <a:ext cx="3288422" cy="20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5"/>
          <p:cNvPicPr preferRelativeResize="0"/>
          <p:nvPr/>
        </p:nvPicPr>
        <p:blipFill rotWithShape="1">
          <a:blip r:embed="rId4">
            <a:alphaModFix/>
          </a:blip>
          <a:srcRect r="8181"/>
          <a:stretch/>
        </p:blipFill>
        <p:spPr>
          <a:xfrm>
            <a:off x="3073850" y="1673425"/>
            <a:ext cx="3075858" cy="20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/>
          <p:cNvPicPr preferRelativeResize="0"/>
          <p:nvPr/>
        </p:nvPicPr>
        <p:blipFill rotWithShape="1">
          <a:blip r:embed="rId5">
            <a:alphaModFix/>
          </a:blip>
          <a:srcRect r="8592"/>
          <a:stretch/>
        </p:blipFill>
        <p:spPr>
          <a:xfrm>
            <a:off x="6149700" y="1650025"/>
            <a:ext cx="2918099" cy="211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/>
          <p:nvPr/>
        </p:nvSpPr>
        <p:spPr>
          <a:xfrm>
            <a:off x="-73025" y="329625"/>
            <a:ext cx="9216900" cy="755700"/>
          </a:xfrm>
          <a:prstGeom prst="rect">
            <a:avLst/>
          </a:prstGeom>
          <a:solidFill>
            <a:srgbClr val="D46C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AMENITIES IN TORONTO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/>
          <p:nvPr/>
        </p:nvSpPr>
        <p:spPr>
          <a:xfrm>
            <a:off x="-73025" y="817200"/>
            <a:ext cx="2340300" cy="1036800"/>
          </a:xfrm>
          <a:prstGeom prst="rect">
            <a:avLst/>
          </a:prstGeom>
          <a:solidFill>
            <a:srgbClr val="D46C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title"/>
          </p:nvPr>
        </p:nvSpPr>
        <p:spPr>
          <a:xfrm>
            <a:off x="365775" y="817325"/>
            <a:ext cx="1816200" cy="10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80" dirty="0">
                <a:solidFill>
                  <a:schemeClr val="lt1"/>
                </a:solidFill>
              </a:rPr>
              <a:t>AMENITIES</a:t>
            </a:r>
            <a:endParaRPr sz="2680" dirty="0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80" dirty="0">
                <a:solidFill>
                  <a:schemeClr val="lt1"/>
                </a:solidFill>
              </a:rPr>
              <a:t>in GTA</a:t>
            </a:r>
            <a:endParaRPr sz="2680" dirty="0">
              <a:solidFill>
                <a:schemeClr val="lt1"/>
              </a:solidFill>
            </a:endParaRPr>
          </a:p>
        </p:txBody>
      </p:sp>
      <p:sp>
        <p:nvSpPr>
          <p:cNvPr id="157" name="Google Shape;157;p23"/>
          <p:cNvSpPr/>
          <p:nvPr/>
        </p:nvSpPr>
        <p:spPr>
          <a:xfrm rot="5400000">
            <a:off x="4497900" y="468300"/>
            <a:ext cx="148200" cy="9202200"/>
          </a:xfrm>
          <a:prstGeom prst="rect">
            <a:avLst/>
          </a:prstGeom>
          <a:solidFill>
            <a:srgbClr val="D46C42"/>
          </a:solidFill>
          <a:ln w="9525" cap="flat" cmpd="sng">
            <a:solidFill>
              <a:srgbClr val="DD55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FB8927-06D5-E487-E6F1-AD8951AD5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7" y="2998509"/>
            <a:ext cx="2370021" cy="1566057"/>
          </a:xfrm>
          <a:prstGeom prst="rect">
            <a:avLst/>
          </a:prstGeom>
        </p:spPr>
      </p:pic>
      <p:pic>
        <p:nvPicPr>
          <p:cNvPr id="3" name="Picture 2" descr="Graphical user interface, table&#10;&#10;Description automatically generated with medium confidence">
            <a:extLst>
              <a:ext uri="{FF2B5EF4-FFF2-40B4-BE49-F238E27FC236}">
                <a16:creationId xmlns:a16="http://schemas.microsoft.com/office/drawing/2014/main" id="{4100417C-64A6-8B34-352A-58A8331ED9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85"/>
          <a:stretch/>
        </p:blipFill>
        <p:spPr>
          <a:xfrm>
            <a:off x="2512741" y="267629"/>
            <a:ext cx="6519764" cy="443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86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4"/>
          <p:cNvPicPr preferRelativeResize="0"/>
          <p:nvPr/>
        </p:nvPicPr>
        <p:blipFill rotWithShape="1">
          <a:blip r:embed="rId3">
            <a:alphaModFix/>
          </a:blip>
          <a:srcRect t="3372"/>
          <a:stretch/>
        </p:blipFill>
        <p:spPr>
          <a:xfrm>
            <a:off x="216150" y="1787825"/>
            <a:ext cx="3025800" cy="20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/>
          <p:nvPr/>
        </p:nvSpPr>
        <p:spPr>
          <a:xfrm>
            <a:off x="-73025" y="329625"/>
            <a:ext cx="9216900" cy="755700"/>
          </a:xfrm>
          <a:prstGeom prst="rect">
            <a:avLst/>
          </a:prstGeom>
          <a:solidFill>
            <a:srgbClr val="D46C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AMENITIES IN GTA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65" name="Google Shape;165;p24"/>
          <p:cNvPicPr preferRelativeResize="0"/>
          <p:nvPr/>
        </p:nvPicPr>
        <p:blipFill rotWithShape="1">
          <a:blip r:embed="rId4">
            <a:alphaModFix/>
          </a:blip>
          <a:srcRect b="10960"/>
          <a:stretch/>
        </p:blipFill>
        <p:spPr>
          <a:xfrm>
            <a:off x="3067400" y="1666550"/>
            <a:ext cx="3115800" cy="20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6783" y="1699025"/>
            <a:ext cx="2928818" cy="20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/>
          <p:nvPr/>
        </p:nvSpPr>
        <p:spPr>
          <a:xfrm>
            <a:off x="-73025" y="329624"/>
            <a:ext cx="9216900" cy="1075430"/>
          </a:xfrm>
          <a:prstGeom prst="rect">
            <a:avLst/>
          </a:prstGeom>
          <a:solidFill>
            <a:srgbClr val="D46C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title"/>
          </p:nvPr>
        </p:nvSpPr>
        <p:spPr>
          <a:xfrm>
            <a:off x="311700" y="353095"/>
            <a:ext cx="8520600" cy="107426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Correlation </a:t>
            </a:r>
            <a:br>
              <a:rPr lang="en-US" dirty="0">
                <a:solidFill>
                  <a:schemeClr val="lt1"/>
                </a:solidFill>
              </a:rPr>
            </a:br>
            <a:r>
              <a:rPr lang="en-US" sz="2700" dirty="0">
                <a:solidFill>
                  <a:schemeClr val="lt1"/>
                </a:solidFill>
              </a:rPr>
              <a:t> Price &amp; # of Amenities in the neighborhood</a:t>
            </a:r>
            <a:endParaRPr sz="2700" dirty="0">
              <a:solidFill>
                <a:schemeClr val="lt1"/>
              </a:solidFill>
            </a:endParaRPr>
          </a:p>
        </p:txBody>
      </p:sp>
      <p:pic>
        <p:nvPicPr>
          <p:cNvPr id="2" name="Google Shape;181;p26">
            <a:extLst>
              <a:ext uri="{FF2B5EF4-FFF2-40B4-BE49-F238E27FC236}">
                <a16:creationId xmlns:a16="http://schemas.microsoft.com/office/drawing/2014/main" id="{5EABB71D-8A2A-1E18-A45B-F1E20BF45A4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84" y="1544611"/>
            <a:ext cx="4477824" cy="277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82;p26">
            <a:extLst>
              <a:ext uri="{FF2B5EF4-FFF2-40B4-BE49-F238E27FC236}">
                <a16:creationId xmlns:a16="http://schemas.microsoft.com/office/drawing/2014/main" id="{936B62EE-DC7E-31FB-7175-59A482F0CB9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893" y="1544611"/>
            <a:ext cx="4274635" cy="27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83;p26">
            <a:extLst>
              <a:ext uri="{FF2B5EF4-FFF2-40B4-BE49-F238E27FC236}">
                <a16:creationId xmlns:a16="http://schemas.microsoft.com/office/drawing/2014/main" id="{F3D3AF67-20E2-6BBE-E61D-014DABA38F95}"/>
              </a:ext>
            </a:extLst>
          </p:cNvPr>
          <p:cNvSpPr txBox="1"/>
          <p:nvPr/>
        </p:nvSpPr>
        <p:spPr>
          <a:xfrm>
            <a:off x="836496" y="4299311"/>
            <a:ext cx="30714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dirty="0">
                <a:solidFill>
                  <a:schemeClr val="dk1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The correlation between both factors is </a:t>
            </a:r>
            <a:r>
              <a:rPr lang="en" sz="1550" b="1" dirty="0">
                <a:solidFill>
                  <a:schemeClr val="dk1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0.69</a:t>
            </a:r>
            <a:endParaRPr sz="1900" b="1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" name="Google Shape;184;p26">
            <a:extLst>
              <a:ext uri="{FF2B5EF4-FFF2-40B4-BE49-F238E27FC236}">
                <a16:creationId xmlns:a16="http://schemas.microsoft.com/office/drawing/2014/main" id="{4D5D1A0E-9B49-CFF0-8FBF-B503B037D21F}"/>
              </a:ext>
            </a:extLst>
          </p:cNvPr>
          <p:cNvSpPr txBox="1"/>
          <p:nvPr/>
        </p:nvSpPr>
        <p:spPr>
          <a:xfrm>
            <a:off x="5354766" y="4299311"/>
            <a:ext cx="30714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The correlation between both factors is </a:t>
            </a:r>
            <a:r>
              <a:rPr lang="en" sz="1550" b="1">
                <a:solidFill>
                  <a:schemeClr val="dk1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0.82</a:t>
            </a:r>
            <a:endParaRPr sz="1900" b="1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/>
          <p:nvPr/>
        </p:nvSpPr>
        <p:spPr>
          <a:xfrm>
            <a:off x="-73025" y="329625"/>
            <a:ext cx="2867700" cy="755700"/>
          </a:xfrm>
          <a:prstGeom prst="rect">
            <a:avLst/>
          </a:prstGeom>
          <a:solidFill>
            <a:srgbClr val="D46C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22602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Conclusion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1" name="Google Shape;191;p2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 dirty="0"/>
              <a:t>Average price of a House in Ontario has been calculated to be ~$600,000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 dirty="0"/>
              <a:t>Areas including Downtown Toronto, Mississauga, Waterloo, Niagara Falls are the Top housing markets of Ontario. 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 dirty="0"/>
              <a:t>Amenities are relatively equally distributed amongst Toronto region regardless of the housing values</a:t>
            </a:r>
          </a:p>
          <a:p>
            <a:pPr indent="-323850">
              <a:buSzPts val="1500"/>
              <a:buFont typeface="Open Sans"/>
              <a:buChar char="-"/>
            </a:pPr>
            <a:r>
              <a:rPr lang="en-US" sz="1500" dirty="0"/>
              <a:t>However, the cheapest areas in GTA do not have healthcare neither daycare within 10km radius.</a:t>
            </a:r>
            <a:endParaRPr sz="15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dirty="0"/>
              <a:t>Things to consider:</a:t>
            </a:r>
            <a:endParaRPr sz="1500" dirty="0"/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n" sz="1500" dirty="0"/>
              <a:t>Understand Housing market based on different types of Houses’ i.e., Detach vs. Semi vs. Town-Houses 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 dirty="0"/>
              <a:t>Correlating average household income to average House Prices</a:t>
            </a:r>
            <a:endParaRPr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914225" y="315925"/>
            <a:ext cx="79182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Starting a family in Ontario </a:t>
            </a:r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311700" y="1239725"/>
            <a:ext cx="8463900" cy="972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As a new family finding a new home and wanting to raise kids in Canada there are many factors that must be met. </a:t>
            </a:r>
            <a:r>
              <a:rPr lang="en" sz="1200" b="1"/>
              <a:t>Ontario</a:t>
            </a:r>
            <a:r>
              <a:rPr lang="en" sz="1200"/>
              <a:t> came up as an ideal location due to its bustling environment and opportunities for growth. But which city is the best suited for a young family in Ontario?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Every family most likely will say that the amenities around the area such as </a:t>
            </a:r>
            <a:r>
              <a:rPr lang="en" sz="1200" b="1"/>
              <a:t>schools</a:t>
            </a:r>
            <a:r>
              <a:rPr lang="en" sz="1200"/>
              <a:t>, </a:t>
            </a:r>
            <a:r>
              <a:rPr lang="en" sz="1200" b="1"/>
              <a:t>healthcare</a:t>
            </a:r>
            <a:r>
              <a:rPr lang="en" sz="1200"/>
              <a:t> locations, and </a:t>
            </a:r>
            <a:r>
              <a:rPr lang="en" sz="1200" b="1"/>
              <a:t>daycares</a:t>
            </a:r>
            <a:r>
              <a:rPr lang="en" sz="1200"/>
              <a:t> are key considerations in any case. 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It is necessary to dive deeper into the housing market in Ontario to ensure that we provide our kids with the support and care they need to become successful individuals.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74" name="Google Shape;74;p14"/>
          <p:cNvSpPr/>
          <p:nvPr/>
        </p:nvSpPr>
        <p:spPr>
          <a:xfrm>
            <a:off x="195325" y="-36025"/>
            <a:ext cx="304800" cy="5143500"/>
          </a:xfrm>
          <a:prstGeom prst="rect">
            <a:avLst/>
          </a:prstGeom>
          <a:solidFill>
            <a:srgbClr val="D46C42"/>
          </a:solidFill>
          <a:ln w="9525" cap="flat" cmpd="sng">
            <a:solidFill>
              <a:srgbClr val="DD55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3525" y="3327000"/>
            <a:ext cx="2299600" cy="15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things to consider while starting a family</a:t>
            </a:r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4005825" y="1354925"/>
            <a:ext cx="4929300" cy="27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Economica"/>
              <a:buChar char="-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What are the TOP Housing Markets in Ontario? 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Economica"/>
              <a:buChar char="-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How do these prices fluctuate between different cities in Ontario and GTA?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Economica"/>
              <a:buChar char="-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Expensive vs Cheapest areas to buy a House within GTA.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Economica"/>
              <a:buChar char="-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How do Amenities contribute to the inflated House prices in and around GTA?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787" y="1354925"/>
            <a:ext cx="3340038" cy="251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/>
          <p:nvPr/>
        </p:nvSpPr>
        <p:spPr>
          <a:xfrm>
            <a:off x="-73025" y="329625"/>
            <a:ext cx="9216900" cy="755700"/>
          </a:xfrm>
          <a:prstGeom prst="rect">
            <a:avLst/>
          </a:prstGeom>
          <a:solidFill>
            <a:srgbClr val="D46C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Source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363500" y="1301725"/>
            <a:ext cx="85206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Dataset - Kaggle (https://www.kaggle.com/datasets/mnabaee/ontarioproperties)</a:t>
            </a:r>
            <a:endParaRPr sz="1500"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00" y="2263100"/>
            <a:ext cx="4445632" cy="22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5241" y="2276388"/>
            <a:ext cx="4069109" cy="2224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Google Shape;92;p16"/>
          <p:cNvCxnSpPr>
            <a:stCxn id="90" idx="3"/>
            <a:endCxn id="91" idx="1"/>
          </p:cNvCxnSpPr>
          <p:nvPr/>
        </p:nvCxnSpPr>
        <p:spPr>
          <a:xfrm>
            <a:off x="4476132" y="3388800"/>
            <a:ext cx="569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3" name="Google Shape;93;p16"/>
          <p:cNvSpPr txBox="1"/>
          <p:nvPr/>
        </p:nvSpPr>
        <p:spPr>
          <a:xfrm>
            <a:off x="1704313" y="1876200"/>
            <a:ext cx="109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Initial data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6574600" y="1876200"/>
            <a:ext cx="101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Final data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/>
          <p:nvPr/>
        </p:nvSpPr>
        <p:spPr>
          <a:xfrm>
            <a:off x="-73025" y="329625"/>
            <a:ext cx="9216900" cy="755700"/>
          </a:xfrm>
          <a:prstGeom prst="rect">
            <a:avLst/>
          </a:prstGeom>
          <a:solidFill>
            <a:srgbClr val="D46C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lt1"/>
                </a:solidFill>
              </a:rPr>
              <a:t>Taking a look at Ontario’s Top Housing Markets </a:t>
            </a:r>
            <a:endParaRPr sz="3900">
              <a:solidFill>
                <a:schemeClr val="lt1"/>
              </a:solidFill>
            </a:endParaRPr>
          </a:p>
        </p:txBody>
      </p:sp>
      <p:sp>
        <p:nvSpPr>
          <p:cNvPr id="101" name="Google Shape;101;p17"/>
          <p:cNvSpPr txBox="1">
            <a:spLocks noGrp="1"/>
          </p:cNvSpPr>
          <p:nvPr>
            <p:ph type="body" idx="1"/>
          </p:nvPr>
        </p:nvSpPr>
        <p:spPr>
          <a:xfrm>
            <a:off x="4704825" y="1463125"/>
            <a:ext cx="4127400" cy="31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The chart represents the 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latin typeface="Economica"/>
                <a:ea typeface="Economica"/>
                <a:cs typeface="Economica"/>
                <a:sym typeface="Economica"/>
              </a:rPr>
              <a:t>TOP 20 Rank by area with highest # of Houses listed for sale in ONTARIO</a:t>
            </a:r>
            <a:endParaRPr b="1"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with </a:t>
            </a:r>
            <a:r>
              <a:rPr lang="en" b="1">
                <a:latin typeface="Economica"/>
                <a:ea typeface="Economica"/>
                <a:cs typeface="Economica"/>
                <a:sym typeface="Economica"/>
              </a:rPr>
              <a:t>Downtown Toronto</a:t>
            </a:r>
            <a:r>
              <a:rPr lang="en">
                <a:latin typeface="Economica"/>
                <a:ea typeface="Economica"/>
                <a:cs typeface="Economica"/>
                <a:sym typeface="Economica"/>
              </a:rPr>
              <a:t> and </a:t>
            </a:r>
            <a:r>
              <a:rPr lang="en" b="1">
                <a:latin typeface="Economica"/>
                <a:ea typeface="Economica"/>
                <a:cs typeface="Economica"/>
                <a:sym typeface="Economica"/>
              </a:rPr>
              <a:t>Mississauga</a:t>
            </a:r>
            <a:r>
              <a:rPr lang="en">
                <a:latin typeface="Economica"/>
                <a:ea typeface="Economica"/>
                <a:cs typeface="Economica"/>
                <a:sym typeface="Economica"/>
              </a:rPr>
              <a:t> having almost double the listings compared to other cities across Ontario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175" y="1147225"/>
            <a:ext cx="4192075" cy="370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1782875" y="4770525"/>
            <a:ext cx="17214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Area Names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 rot="-5400000">
            <a:off x="-469850" y="2822475"/>
            <a:ext cx="17214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# of House Listings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00" y="1196325"/>
            <a:ext cx="4233526" cy="383492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>
            <a:spLocks noGrp="1"/>
          </p:cNvSpPr>
          <p:nvPr>
            <p:ph type="body" idx="1"/>
          </p:nvPr>
        </p:nvSpPr>
        <p:spPr>
          <a:xfrm>
            <a:off x="4704925" y="1278700"/>
            <a:ext cx="4127400" cy="31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The chart represents the 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latin typeface="Economica"/>
                <a:ea typeface="Economica"/>
                <a:cs typeface="Economica"/>
                <a:sym typeface="Economica"/>
              </a:rPr>
              <a:t>TOP 20 Rank by area with highest AVERAGE PRICE in ONTARIO</a:t>
            </a:r>
            <a:endParaRPr b="1"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with </a:t>
            </a:r>
            <a:r>
              <a:rPr lang="en" b="1">
                <a:latin typeface="Economica"/>
                <a:ea typeface="Economica"/>
                <a:cs typeface="Economica"/>
                <a:sym typeface="Economica"/>
              </a:rPr>
              <a:t>Bridal Path</a:t>
            </a:r>
            <a:r>
              <a:rPr lang="en">
                <a:latin typeface="Economica"/>
                <a:ea typeface="Economica"/>
                <a:cs typeface="Economica"/>
                <a:sym typeface="Economica"/>
              </a:rPr>
              <a:t> and </a:t>
            </a:r>
            <a:r>
              <a:rPr lang="en" b="1">
                <a:latin typeface="Economica"/>
                <a:ea typeface="Economica"/>
                <a:cs typeface="Economica"/>
                <a:sym typeface="Economica"/>
              </a:rPr>
              <a:t>Appleby</a:t>
            </a:r>
            <a:r>
              <a:rPr lang="en">
                <a:latin typeface="Economica"/>
                <a:ea typeface="Economica"/>
                <a:cs typeface="Economica"/>
                <a:sym typeface="Economica"/>
              </a:rPr>
              <a:t> having most expensive houses on the market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  <p:sp>
        <p:nvSpPr>
          <p:cNvPr id="111" name="Google Shape;111;p18"/>
          <p:cNvSpPr/>
          <p:nvPr/>
        </p:nvSpPr>
        <p:spPr>
          <a:xfrm>
            <a:off x="-73025" y="329625"/>
            <a:ext cx="9216900" cy="755700"/>
          </a:xfrm>
          <a:prstGeom prst="rect">
            <a:avLst/>
          </a:prstGeom>
          <a:solidFill>
            <a:srgbClr val="D46C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lt1"/>
                </a:solidFill>
              </a:rPr>
              <a:t>Areas with Highest Average Price</a:t>
            </a:r>
            <a:endParaRPr sz="3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-73025" y="329625"/>
            <a:ext cx="9216900" cy="755700"/>
          </a:xfrm>
          <a:prstGeom prst="rect">
            <a:avLst/>
          </a:prstGeom>
          <a:solidFill>
            <a:srgbClr val="D46C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title"/>
          </p:nvPr>
        </p:nvSpPr>
        <p:spPr>
          <a:xfrm>
            <a:off x="165425" y="291825"/>
            <a:ext cx="85206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</a:rPr>
              <a:t>OUTLIERS AND WHAT THEY TELL US</a:t>
            </a:r>
            <a:endParaRPr sz="3500">
              <a:solidFill>
                <a:schemeClr val="lt1"/>
              </a:solidFill>
            </a:endParaRPr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900" y="1556600"/>
            <a:ext cx="1438550" cy="26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4872" y="1368250"/>
            <a:ext cx="3885126" cy="361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1"/>
          <p:cNvPicPr preferRelativeResize="0"/>
          <p:nvPr/>
        </p:nvPicPr>
        <p:blipFill rotWithShape="1">
          <a:blip r:embed="rId3">
            <a:alphaModFix/>
          </a:blip>
          <a:srcRect t="2324"/>
          <a:stretch/>
        </p:blipFill>
        <p:spPr>
          <a:xfrm>
            <a:off x="4626591" y="1631750"/>
            <a:ext cx="4356357" cy="303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/>
          <p:nvPr/>
        </p:nvSpPr>
        <p:spPr>
          <a:xfrm>
            <a:off x="-73025" y="322917"/>
            <a:ext cx="9216900" cy="621600"/>
          </a:xfrm>
          <a:prstGeom prst="rect">
            <a:avLst/>
          </a:prstGeom>
          <a:solidFill>
            <a:srgbClr val="D46C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165425" y="291825"/>
            <a:ext cx="8520600" cy="683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chemeClr val="lt1"/>
                </a:solidFill>
              </a:rPr>
              <a:t>MAPPING TORONTO</a:t>
            </a:r>
            <a:endParaRPr sz="3500" dirty="0">
              <a:solidFill>
                <a:schemeClr val="lt1"/>
              </a:solidFill>
            </a:endParaRP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FE43BF26-976D-DFE2-75DB-B0EBF40A3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311" y="1631750"/>
            <a:ext cx="4142892" cy="3036925"/>
          </a:xfrm>
          <a:prstGeom prst="rect">
            <a:avLst/>
          </a:prstGeom>
        </p:spPr>
      </p:pic>
      <p:sp>
        <p:nvSpPr>
          <p:cNvPr id="4" name="Google Shape;125;p20">
            <a:extLst>
              <a:ext uri="{FF2B5EF4-FFF2-40B4-BE49-F238E27FC236}">
                <a16:creationId xmlns:a16="http://schemas.microsoft.com/office/drawing/2014/main" id="{1CFA225C-17C2-5D12-A9D9-FFA15B826E55}"/>
              </a:ext>
            </a:extLst>
          </p:cNvPr>
          <p:cNvSpPr txBox="1">
            <a:spLocks/>
          </p:cNvSpPr>
          <p:nvPr/>
        </p:nvSpPr>
        <p:spPr>
          <a:xfrm>
            <a:off x="1076506" y="1053875"/>
            <a:ext cx="2101800" cy="6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>
              <a:buSzPct val="30182"/>
            </a:pPr>
            <a:r>
              <a:rPr lang="en-CA" sz="3280" dirty="0"/>
              <a:t>TOP 20 AREAS</a:t>
            </a:r>
          </a:p>
        </p:txBody>
      </p:sp>
      <p:sp>
        <p:nvSpPr>
          <p:cNvPr id="5" name="Google Shape;128;p20">
            <a:extLst>
              <a:ext uri="{FF2B5EF4-FFF2-40B4-BE49-F238E27FC236}">
                <a16:creationId xmlns:a16="http://schemas.microsoft.com/office/drawing/2014/main" id="{1066F9E1-10B8-5DA7-7FB9-1B595178704A}"/>
              </a:ext>
            </a:extLst>
          </p:cNvPr>
          <p:cNvSpPr txBox="1">
            <a:spLocks/>
          </p:cNvSpPr>
          <p:nvPr/>
        </p:nvSpPr>
        <p:spPr>
          <a:xfrm>
            <a:off x="5425722" y="1053458"/>
            <a:ext cx="2552100" cy="6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en-CA" sz="2950" dirty="0"/>
              <a:t>BOTTOM 20 AREAS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1402088" y="1207200"/>
            <a:ext cx="2101800" cy="60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30182"/>
              <a:buNone/>
            </a:pPr>
            <a:r>
              <a:rPr lang="en" sz="3280" dirty="0"/>
              <a:t>TOP 20 AREAS</a:t>
            </a:r>
            <a:endParaRPr sz="3280" dirty="0"/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45950"/>
            <a:ext cx="4601175" cy="334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2961" y="1645950"/>
            <a:ext cx="4407014" cy="33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>
            <a:spLocks noGrp="1"/>
          </p:cNvSpPr>
          <p:nvPr>
            <p:ph type="title"/>
          </p:nvPr>
        </p:nvSpPr>
        <p:spPr>
          <a:xfrm>
            <a:off x="5550413" y="1207200"/>
            <a:ext cx="2552100" cy="60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50" dirty="0"/>
              <a:t>BOTTOM 20 AREAS</a:t>
            </a:r>
            <a:endParaRPr sz="2950" dirty="0"/>
          </a:p>
        </p:txBody>
      </p:sp>
      <p:sp>
        <p:nvSpPr>
          <p:cNvPr id="129" name="Google Shape;129;p20"/>
          <p:cNvSpPr/>
          <p:nvPr/>
        </p:nvSpPr>
        <p:spPr>
          <a:xfrm>
            <a:off x="-73025" y="322917"/>
            <a:ext cx="9216900" cy="621600"/>
          </a:xfrm>
          <a:prstGeom prst="rect">
            <a:avLst/>
          </a:prstGeom>
          <a:solidFill>
            <a:srgbClr val="D46C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165425" y="291825"/>
            <a:ext cx="8520600" cy="683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chemeClr val="lt1"/>
                </a:solidFill>
              </a:rPr>
              <a:t>MAPPING GTA</a:t>
            </a:r>
            <a:endParaRPr sz="35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476</Words>
  <Application>Microsoft Office PowerPoint</Application>
  <PresentationFormat>On-screen Show (16:9)</PresentationFormat>
  <Paragraphs>64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Economica</vt:lpstr>
      <vt:lpstr>Open Sans</vt:lpstr>
      <vt:lpstr>Arial</vt:lpstr>
      <vt:lpstr>Luxe</vt:lpstr>
      <vt:lpstr>TORONTO HOUSING MARKET</vt:lpstr>
      <vt:lpstr>Starting a family in Ontario </vt:lpstr>
      <vt:lpstr>Some things to consider while starting a family</vt:lpstr>
      <vt:lpstr>Data Source</vt:lpstr>
      <vt:lpstr>Taking a look at Ontario’s Top Housing Markets </vt:lpstr>
      <vt:lpstr>Areas with Highest Average Price</vt:lpstr>
      <vt:lpstr>OUTLIERS AND WHAT THEY TELL US</vt:lpstr>
      <vt:lpstr>MAPPING TORONTO</vt:lpstr>
      <vt:lpstr>TOP 20 AREAS</vt:lpstr>
      <vt:lpstr>Average Price of the top 5 most expensive area vs bottom 5 cheapest area</vt:lpstr>
      <vt:lpstr>AMENITIES in Toronto Area</vt:lpstr>
      <vt:lpstr>AMENITIES IN TORONTO</vt:lpstr>
      <vt:lpstr>AMENITIES in GTA</vt:lpstr>
      <vt:lpstr>AMENITIES IN GTA</vt:lpstr>
      <vt:lpstr>Correlation   Price &amp; # of Amenities in the neighborhood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TORONTO HOUSING MARKET</dc:title>
  <cp:lastModifiedBy>Andreza dos Santos</cp:lastModifiedBy>
  <cp:revision>4</cp:revision>
  <dcterms:modified xsi:type="dcterms:W3CDTF">2022-12-12T22:03:58Z</dcterms:modified>
</cp:coreProperties>
</file>